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ru-RU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/>
    <p:restoredTop sz="94660"/>
  </p:normalViewPr>
  <p:slideViewPr>
    <p:cSldViewPr snapToGrid="0">
      <p:cViewPr>
        <p:scale>
          <a:sx n="98" d="100"/>
          <a:sy n="98" d="100"/>
        </p:scale>
        <p:origin x="-258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dirty="0"/>
              <a:t>Образец текста</a:t>
            </a:r>
          </a:p>
          <a:p>
            <a:pPr lvl="1"/>
            <a:r>
              <a:rPr dirty="0"/>
              <a:t>Второй уровень</a:t>
            </a:r>
          </a:p>
          <a:p>
            <a:pPr lvl="2"/>
            <a:r>
              <a:rPr dirty="0"/>
              <a:t>Третий уровень</a:t>
            </a:r>
          </a:p>
          <a:p>
            <a:pPr lvl="3"/>
            <a:r>
              <a:rPr dirty="0"/>
              <a:t>Четвертый уровень</a:t>
            </a:r>
          </a:p>
          <a:p>
            <a:pPr lvl="4"/>
            <a:r>
              <a:rPr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dirty="0"/>
              <a:t>Образец текста</a:t>
            </a:r>
          </a:p>
          <a:p>
            <a:pPr lvl="1"/>
            <a:r>
              <a:rPr dirty="0"/>
              <a:t>Второй уровень</a:t>
            </a:r>
          </a:p>
          <a:p>
            <a:pPr lvl="2"/>
            <a:r>
              <a:rPr dirty="0"/>
              <a:t>Третий уровень</a:t>
            </a:r>
          </a:p>
          <a:p>
            <a:pPr lvl="3"/>
            <a:r>
              <a:rPr dirty="0"/>
              <a:t>Четвертый уровень</a:t>
            </a:r>
          </a:p>
          <a:p>
            <a:pPr lvl="4"/>
            <a:r>
              <a:rPr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870A72-B632-4589-AB23-018CAF3497A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05.05.2026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Ф</a:t>
            </a:r>
            <a:r>
              <a:rPr lang="en-US" altLang="en-US" dirty="0" err="1" smtClean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ундаментальны</a:t>
            </a:r>
            <a:r>
              <a:rPr lang="ru-RU" altLang="en-US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е</a:t>
            </a:r>
            <a:r>
              <a:rPr lang="en-US" altLang="ru-RU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altLang="en-US" dirty="0" err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свойств</a:t>
            </a:r>
            <a:r>
              <a:rPr lang="ru-RU" altLang="en-US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</a:t>
            </a:r>
            <a:r>
              <a:rPr lang="en-US" altLang="ru-RU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altLang="en-US" dirty="0" err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любого</a:t>
            </a:r>
            <a:r>
              <a:rPr lang="en-US" altLang="ru-RU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altLang="en-US" dirty="0" err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живого</a:t>
            </a:r>
            <a:r>
              <a:rPr lang="en-US" altLang="ru-RU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altLang="en-US" dirty="0" err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организма</a:t>
            </a:r>
            <a:r>
              <a:rPr lang="en-US" altLang="ru-RU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. 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2248535" y="1661168"/>
            <a:ext cx="2646680" cy="132778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7286625" y="1625600"/>
            <a:ext cx="2215515" cy="14160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718190" y="3261360"/>
            <a:ext cx="2927351" cy="1699260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7" name="Овал 6"/>
          <p:cNvSpPr/>
          <p:nvPr/>
        </p:nvSpPr>
        <p:spPr>
          <a:xfrm>
            <a:off x="8195945" y="3225801"/>
            <a:ext cx="2853691" cy="173545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429127" y="5116195"/>
            <a:ext cx="3208020" cy="1076960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5400"/>
              <a:t>итог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Текст</a:t>
            </a:r>
            <a:r>
              <a:rPr lang="en-US" altLang="ru-RU"/>
              <a:t>: </a:t>
            </a:r>
            <a:r>
              <a:rPr lang="" altLang="en-US"/>
              <a:t>«</a:t>
            </a:r>
            <a:r>
              <a:rPr lang="en-US" altLang="en-US"/>
              <a:t>Закономерности</a:t>
            </a:r>
            <a:r>
              <a:rPr lang="en-US" altLang="ru-RU"/>
              <a:t> </a:t>
            </a:r>
            <a:r>
              <a:rPr lang="en-US" altLang="en-US"/>
              <a:t>изменчивости</a:t>
            </a:r>
            <a:r>
              <a:rPr lang="" altLang="en-US"/>
              <a:t>»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altLang="en-US" dirty="0"/>
              <a:t>1.</a:t>
            </a:r>
            <a:r>
              <a:rPr lang="en-US" altLang="en-US" dirty="0" err="1"/>
              <a:t>Изменчивость</a:t>
            </a:r>
            <a:r>
              <a:rPr lang="en-US" altLang="ru-RU" dirty="0"/>
              <a:t> — </a:t>
            </a:r>
            <a:r>
              <a:rPr lang="en-US" altLang="en-US" dirty="0" err="1"/>
              <a:t>это</a:t>
            </a:r>
            <a:r>
              <a:rPr lang="en-US" altLang="ru-RU" dirty="0"/>
              <a:t> </a:t>
            </a:r>
            <a:r>
              <a:rPr lang="en-US" altLang="en-US" dirty="0" err="1"/>
              <a:t>способность</a:t>
            </a:r>
            <a:r>
              <a:rPr lang="en-US" altLang="ru-RU" dirty="0"/>
              <a:t> </a:t>
            </a:r>
            <a:r>
              <a:rPr lang="en-US" altLang="en-US" dirty="0"/>
              <a:t>организмов</a:t>
            </a:r>
            <a:r>
              <a:rPr lang="en-US" altLang="ru-RU" dirty="0"/>
              <a:t> </a:t>
            </a:r>
            <a:r>
              <a:rPr lang="en-US" altLang="en-US" dirty="0" err="1"/>
              <a:t>передавать</a:t>
            </a:r>
            <a:r>
              <a:rPr lang="en-US" altLang="ru-RU" dirty="0"/>
              <a:t> </a:t>
            </a:r>
            <a:r>
              <a:rPr lang="en-US" altLang="en-US" dirty="0" err="1"/>
              <a:t>свои</a:t>
            </a:r>
            <a:r>
              <a:rPr lang="en-US" altLang="ru-RU" dirty="0"/>
              <a:t> </a:t>
            </a:r>
            <a:r>
              <a:rPr lang="en-US" altLang="en-US" dirty="0" err="1"/>
              <a:t>признаки</a:t>
            </a:r>
            <a:r>
              <a:rPr lang="en-US" altLang="ru-RU" dirty="0"/>
              <a:t> </a:t>
            </a:r>
            <a:r>
              <a:rPr lang="en-US" altLang="en-US" dirty="0" err="1"/>
              <a:t>потомкам</a:t>
            </a:r>
            <a:r>
              <a:rPr lang="en-US" altLang="ru-RU" dirty="0"/>
              <a:t>. </a:t>
            </a:r>
            <a:r>
              <a:rPr lang="ru-RU" altLang="en-US" dirty="0"/>
              <a:t>2.</a:t>
            </a:r>
            <a:r>
              <a:rPr lang="en-US" altLang="en-US" dirty="0" err="1"/>
              <a:t>Существует</a:t>
            </a:r>
            <a:r>
              <a:rPr lang="en-US" altLang="ru-RU" dirty="0"/>
              <a:t> </a:t>
            </a:r>
            <a:r>
              <a:rPr lang="en-US" altLang="en-US" dirty="0" err="1"/>
              <a:t>два</a:t>
            </a:r>
            <a:r>
              <a:rPr lang="en-US" altLang="ru-RU" dirty="0"/>
              <a:t> </a:t>
            </a:r>
            <a:r>
              <a:rPr lang="en-US" altLang="en-US" dirty="0" err="1"/>
              <a:t>основных</a:t>
            </a:r>
            <a:r>
              <a:rPr lang="en-US" altLang="ru-RU" dirty="0"/>
              <a:t> </a:t>
            </a:r>
            <a:r>
              <a:rPr lang="en-US" altLang="en-US" dirty="0" err="1"/>
              <a:t>типа</a:t>
            </a:r>
            <a:r>
              <a:rPr lang="en-US" altLang="ru-RU" dirty="0"/>
              <a:t> </a:t>
            </a:r>
            <a:r>
              <a:rPr lang="en-US" altLang="en-US" dirty="0" err="1"/>
              <a:t>изменчивости</a:t>
            </a:r>
            <a:r>
              <a:rPr lang="en-US" altLang="ru-RU" dirty="0"/>
              <a:t>: </a:t>
            </a:r>
            <a:r>
              <a:rPr lang="en-US" altLang="en-US" dirty="0" err="1"/>
              <a:t>наследственная</a:t>
            </a:r>
            <a:r>
              <a:rPr lang="en-US" altLang="ru-RU" dirty="0"/>
              <a:t> </a:t>
            </a:r>
            <a:r>
              <a:rPr lang="en-US" altLang="en-US" dirty="0"/>
              <a:t>и</a:t>
            </a:r>
            <a:r>
              <a:rPr lang="en-US" altLang="ru-RU" dirty="0"/>
              <a:t> </a:t>
            </a:r>
            <a:r>
              <a:rPr lang="en-US" altLang="en-US" dirty="0"/>
              <a:t>модификационная</a:t>
            </a:r>
            <a:r>
              <a:rPr lang="en-US" altLang="ru-RU" dirty="0"/>
              <a:t>. </a:t>
            </a:r>
            <a:r>
              <a:rPr lang="ru-RU" altLang="en-US" dirty="0"/>
              <a:t>3.</a:t>
            </a:r>
            <a:r>
              <a:rPr lang="en-US" altLang="en-US" dirty="0"/>
              <a:t>Модификационная</a:t>
            </a:r>
            <a:r>
              <a:rPr lang="en-US" altLang="ru-RU" dirty="0"/>
              <a:t> </a:t>
            </a:r>
            <a:r>
              <a:rPr lang="en-US" altLang="en-US" dirty="0" err="1"/>
              <a:t>изменчивость</a:t>
            </a:r>
            <a:r>
              <a:rPr lang="en-US" altLang="ru-RU" dirty="0"/>
              <a:t> </a:t>
            </a:r>
            <a:r>
              <a:rPr lang="en-US" altLang="en-US" dirty="0" err="1"/>
              <a:t>связана</a:t>
            </a:r>
            <a:r>
              <a:rPr lang="en-US" altLang="ru-RU" dirty="0"/>
              <a:t> </a:t>
            </a:r>
            <a:r>
              <a:rPr lang="en-US" altLang="en-US" dirty="0"/>
              <a:t>с</a:t>
            </a:r>
            <a:r>
              <a:rPr lang="en-US" altLang="ru-RU" dirty="0"/>
              <a:t> </a:t>
            </a:r>
            <a:r>
              <a:rPr lang="en-US" altLang="en-US" dirty="0" err="1"/>
              <a:t>изменением</a:t>
            </a:r>
            <a:r>
              <a:rPr lang="en-US" altLang="ru-RU" dirty="0"/>
              <a:t> </a:t>
            </a:r>
            <a:r>
              <a:rPr lang="en-US" altLang="en-US" dirty="0" err="1"/>
              <a:t>генотипа</a:t>
            </a:r>
            <a:r>
              <a:rPr lang="en-US" altLang="ru-RU" dirty="0"/>
              <a:t> </a:t>
            </a:r>
            <a:r>
              <a:rPr lang="en-US" altLang="en-US" dirty="0"/>
              <a:t>и</a:t>
            </a:r>
            <a:r>
              <a:rPr lang="en-US" altLang="ru-RU" dirty="0"/>
              <a:t> </a:t>
            </a:r>
            <a:r>
              <a:rPr lang="en-US" altLang="en-US" dirty="0" err="1"/>
              <a:t>всегда</a:t>
            </a:r>
            <a:r>
              <a:rPr lang="en-US" altLang="ru-RU" dirty="0"/>
              <a:t> </a:t>
            </a:r>
            <a:r>
              <a:rPr lang="en-US" altLang="en-US" dirty="0" err="1"/>
              <a:t>передается</a:t>
            </a:r>
            <a:r>
              <a:rPr lang="en-US" altLang="ru-RU" dirty="0"/>
              <a:t> </a:t>
            </a:r>
            <a:r>
              <a:rPr lang="en-US" altLang="en-US" dirty="0"/>
              <a:t>по</a:t>
            </a:r>
            <a:r>
              <a:rPr lang="en-US" altLang="ru-RU" dirty="0"/>
              <a:t> </a:t>
            </a:r>
            <a:r>
              <a:rPr lang="en-US" altLang="en-US" dirty="0" err="1"/>
              <a:t>наследству</a:t>
            </a:r>
            <a:r>
              <a:rPr lang="en-US" altLang="ru-RU" dirty="0"/>
              <a:t>. </a:t>
            </a:r>
            <a:r>
              <a:rPr lang="ru-RU" altLang="en-US" dirty="0"/>
              <a:t>4.</a:t>
            </a:r>
            <a:r>
              <a:rPr lang="en-US" altLang="en-US" dirty="0" err="1"/>
              <a:t>Примером</a:t>
            </a:r>
            <a:r>
              <a:rPr lang="en-US" altLang="ru-RU" dirty="0"/>
              <a:t> </a:t>
            </a:r>
            <a:r>
              <a:rPr lang="en-US" altLang="en-US" dirty="0" err="1"/>
              <a:t>такой</a:t>
            </a:r>
            <a:r>
              <a:rPr lang="en-US" altLang="ru-RU" dirty="0"/>
              <a:t> </a:t>
            </a:r>
            <a:r>
              <a:rPr lang="en-US" altLang="en-US" dirty="0" err="1"/>
              <a:t>изменчивости</a:t>
            </a:r>
            <a:r>
              <a:rPr lang="en-US" altLang="ru-RU" dirty="0"/>
              <a:t> </a:t>
            </a:r>
            <a:r>
              <a:rPr lang="en-US" altLang="en-US" dirty="0" err="1"/>
              <a:t>может</a:t>
            </a:r>
            <a:r>
              <a:rPr lang="en-US" altLang="ru-RU" dirty="0"/>
              <a:t> </a:t>
            </a:r>
            <a:r>
              <a:rPr lang="en-US" altLang="en-US" dirty="0" err="1"/>
              <a:t>служить</a:t>
            </a:r>
            <a:r>
              <a:rPr lang="en-US" altLang="ru-RU" dirty="0"/>
              <a:t> </a:t>
            </a:r>
            <a:r>
              <a:rPr lang="en-US" altLang="en-US" dirty="0" err="1"/>
              <a:t>разный</a:t>
            </a:r>
            <a:r>
              <a:rPr lang="en-US" altLang="ru-RU" dirty="0"/>
              <a:t> </a:t>
            </a:r>
            <a:r>
              <a:rPr lang="en-US" altLang="en-US" dirty="0" err="1"/>
              <a:t>размер</a:t>
            </a:r>
            <a:r>
              <a:rPr lang="en-US" altLang="ru-RU" dirty="0"/>
              <a:t> </a:t>
            </a:r>
            <a:r>
              <a:rPr lang="en-US" altLang="en-US" dirty="0" err="1"/>
              <a:t>листьев</a:t>
            </a:r>
            <a:r>
              <a:rPr lang="en-US" altLang="ru-RU" dirty="0"/>
              <a:t> </a:t>
            </a:r>
            <a:r>
              <a:rPr lang="en-US" altLang="en-US" dirty="0"/>
              <a:t>у</a:t>
            </a:r>
            <a:r>
              <a:rPr lang="en-US" altLang="ru-RU" dirty="0"/>
              <a:t> </a:t>
            </a:r>
            <a:r>
              <a:rPr lang="en-US" altLang="en-US" dirty="0" err="1"/>
              <a:t>одного</a:t>
            </a:r>
            <a:r>
              <a:rPr lang="en-US" altLang="ru-RU" dirty="0"/>
              <a:t> </a:t>
            </a:r>
            <a:r>
              <a:rPr lang="en-US" altLang="en-US" dirty="0" err="1"/>
              <a:t>дерева</a:t>
            </a:r>
            <a:r>
              <a:rPr lang="en-US" altLang="ru-RU" dirty="0"/>
              <a:t>. </a:t>
            </a:r>
            <a:r>
              <a:rPr lang="ru-RU" altLang="en-US" dirty="0"/>
              <a:t>5.</a:t>
            </a:r>
            <a:r>
              <a:rPr lang="en-US" altLang="en-US" dirty="0" err="1"/>
              <a:t>Наследственная</a:t>
            </a:r>
            <a:r>
              <a:rPr lang="en-US" altLang="ru-RU" dirty="0"/>
              <a:t> </a:t>
            </a:r>
            <a:r>
              <a:rPr lang="en-US" altLang="en-US" dirty="0" err="1"/>
              <a:t>изменчивость</a:t>
            </a:r>
            <a:r>
              <a:rPr lang="en-US" altLang="ru-RU" dirty="0"/>
              <a:t> </a:t>
            </a:r>
            <a:r>
              <a:rPr lang="en-US" altLang="en-US" dirty="0" err="1"/>
              <a:t>подразделяется</a:t>
            </a:r>
            <a:r>
              <a:rPr lang="en-US" altLang="ru-RU" dirty="0"/>
              <a:t> </a:t>
            </a:r>
            <a:r>
              <a:rPr lang="en-US" altLang="en-US" dirty="0" err="1"/>
              <a:t>на</a:t>
            </a:r>
            <a:r>
              <a:rPr lang="en-US" altLang="ru-RU" dirty="0"/>
              <a:t> </a:t>
            </a:r>
            <a:r>
              <a:rPr lang="en-US" altLang="en-US" dirty="0" err="1"/>
              <a:t>комбинативную</a:t>
            </a:r>
            <a:r>
              <a:rPr lang="en-US" altLang="ru-RU" dirty="0"/>
              <a:t> </a:t>
            </a:r>
            <a:r>
              <a:rPr lang="en-US" altLang="en-US" dirty="0"/>
              <a:t>и</a:t>
            </a:r>
            <a:r>
              <a:rPr lang="en-US" altLang="ru-RU" dirty="0"/>
              <a:t> </a:t>
            </a:r>
            <a:r>
              <a:rPr lang="en-US" altLang="en-US" dirty="0" err="1"/>
              <a:t>мутационную</a:t>
            </a:r>
            <a:r>
              <a:rPr lang="en-US" altLang="ru-RU" dirty="0"/>
              <a:t>. </a:t>
            </a:r>
            <a:r>
              <a:rPr lang="ru-RU" altLang="en-US" dirty="0"/>
              <a:t>6.</a:t>
            </a:r>
            <a:r>
              <a:rPr lang="en-US" altLang="en-US" dirty="0" err="1"/>
              <a:t>Мутации</a:t>
            </a:r>
            <a:r>
              <a:rPr lang="en-US" altLang="ru-RU" dirty="0"/>
              <a:t> </a:t>
            </a:r>
            <a:r>
              <a:rPr lang="en-US" altLang="en-US" dirty="0" err="1"/>
              <a:t>всегда</a:t>
            </a:r>
            <a:r>
              <a:rPr lang="en-US" altLang="ru-RU" dirty="0"/>
              <a:t> </a:t>
            </a:r>
            <a:r>
              <a:rPr lang="en-US" altLang="en-US" dirty="0" err="1"/>
              <a:t>полезны</a:t>
            </a:r>
            <a:r>
              <a:rPr lang="en-US" altLang="ru-RU" dirty="0"/>
              <a:t> </a:t>
            </a:r>
            <a:r>
              <a:rPr lang="en-US" altLang="en-US" dirty="0" err="1"/>
              <a:t>для</a:t>
            </a:r>
            <a:r>
              <a:rPr lang="en-US" altLang="ru-RU" dirty="0"/>
              <a:t> </a:t>
            </a:r>
            <a:r>
              <a:rPr lang="en-US" altLang="en-US" dirty="0" err="1"/>
              <a:t>организма</a:t>
            </a:r>
            <a:r>
              <a:rPr lang="en-US" altLang="ru-RU" dirty="0"/>
              <a:t>, </a:t>
            </a:r>
            <a:r>
              <a:rPr lang="en-US" altLang="en-US" dirty="0" err="1"/>
              <a:t>так</a:t>
            </a:r>
            <a:r>
              <a:rPr lang="en-US" altLang="ru-RU" dirty="0"/>
              <a:t> </a:t>
            </a:r>
            <a:r>
              <a:rPr lang="en-US" altLang="en-US" dirty="0" err="1"/>
              <a:t>как</a:t>
            </a:r>
            <a:r>
              <a:rPr lang="en-US" altLang="ru-RU" dirty="0"/>
              <a:t> </a:t>
            </a:r>
            <a:r>
              <a:rPr lang="en-US" altLang="en-US" dirty="0" err="1"/>
              <a:t>они</a:t>
            </a:r>
            <a:r>
              <a:rPr lang="en-US" altLang="ru-RU" dirty="0"/>
              <a:t> </a:t>
            </a:r>
            <a:r>
              <a:rPr lang="en-US" altLang="en-US" dirty="0" err="1"/>
              <a:t>создают</a:t>
            </a:r>
            <a:r>
              <a:rPr lang="en-US" altLang="ru-RU" dirty="0"/>
              <a:t> </a:t>
            </a:r>
            <a:r>
              <a:rPr lang="en-US" altLang="en-US" dirty="0" err="1"/>
              <a:t>новый</a:t>
            </a:r>
            <a:r>
              <a:rPr lang="en-US" altLang="ru-RU" dirty="0"/>
              <a:t> </a:t>
            </a:r>
            <a:r>
              <a:rPr lang="en-US" altLang="en-US" dirty="0" err="1"/>
              <a:t>материал</a:t>
            </a:r>
            <a:r>
              <a:rPr lang="en-US" altLang="ru-RU" dirty="0"/>
              <a:t> </a:t>
            </a:r>
            <a:r>
              <a:rPr lang="en-US" altLang="en-US" dirty="0" err="1"/>
              <a:t>для</a:t>
            </a:r>
            <a:r>
              <a:rPr lang="en-US" altLang="ru-RU" dirty="0"/>
              <a:t> </a:t>
            </a:r>
            <a:r>
              <a:rPr lang="en-US" altLang="en-US" dirty="0" err="1"/>
              <a:t>эволюции</a:t>
            </a:r>
            <a:r>
              <a:rPr lang="en-US" altLang="ru-RU" dirty="0"/>
              <a:t>. </a:t>
            </a:r>
            <a:r>
              <a:rPr lang="ru-RU" altLang="en-US" dirty="0"/>
              <a:t>7.</a:t>
            </a:r>
            <a:r>
              <a:rPr lang="en-US" altLang="en-US" dirty="0" err="1"/>
              <a:t>Комбинативная</a:t>
            </a:r>
            <a:r>
              <a:rPr lang="en-US" altLang="ru-RU" dirty="0"/>
              <a:t> </a:t>
            </a:r>
            <a:r>
              <a:rPr lang="en-US" altLang="en-US" dirty="0" err="1"/>
              <a:t>изменчивость</a:t>
            </a:r>
            <a:r>
              <a:rPr lang="en-US" altLang="ru-RU" dirty="0"/>
              <a:t> </a:t>
            </a:r>
            <a:r>
              <a:rPr lang="en-US" altLang="en-US" dirty="0" err="1"/>
              <a:t>возникает</a:t>
            </a:r>
            <a:r>
              <a:rPr lang="en-US" altLang="ru-RU" dirty="0"/>
              <a:t> </a:t>
            </a:r>
            <a:r>
              <a:rPr lang="en-US" altLang="en-US" dirty="0" err="1"/>
              <a:t>только</a:t>
            </a:r>
            <a:r>
              <a:rPr lang="en-US" altLang="ru-RU" dirty="0"/>
              <a:t> </a:t>
            </a:r>
            <a:r>
              <a:rPr lang="en-US" altLang="en-US" dirty="0"/>
              <a:t>в</a:t>
            </a:r>
            <a:r>
              <a:rPr lang="en-US" altLang="ru-RU" dirty="0"/>
              <a:t> </a:t>
            </a:r>
            <a:r>
              <a:rPr lang="en-US" altLang="en-US" dirty="0" err="1"/>
              <a:t>результате</a:t>
            </a:r>
            <a:r>
              <a:rPr lang="en-US" altLang="ru-RU" dirty="0"/>
              <a:t> </a:t>
            </a:r>
            <a:r>
              <a:rPr lang="en-US" altLang="en-US" dirty="0" err="1"/>
              <a:t>воздействия</a:t>
            </a:r>
            <a:r>
              <a:rPr lang="en-US" altLang="ru-RU" dirty="0"/>
              <a:t> </a:t>
            </a:r>
            <a:r>
              <a:rPr lang="en-US" altLang="en-US" dirty="0" err="1"/>
              <a:t>радиации</a:t>
            </a:r>
            <a:r>
              <a:rPr lang="en-US" altLang="ru-RU" dirty="0"/>
              <a:t> </a:t>
            </a:r>
            <a:r>
              <a:rPr lang="en-US" altLang="en-US" dirty="0" err="1"/>
              <a:t>на</a:t>
            </a:r>
            <a:r>
              <a:rPr lang="en-US" altLang="ru-RU" dirty="0"/>
              <a:t> </a:t>
            </a:r>
            <a:r>
              <a:rPr lang="en-US" altLang="en-US" dirty="0" err="1"/>
              <a:t>клетку</a:t>
            </a:r>
            <a:r>
              <a:rPr lang="en-US" altLang="ru-RU" dirty="0"/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Домашнее </a:t>
            </a:r>
            <a:r>
              <a:rPr lang="ru-RU" altLang="en-US" smtClean="0"/>
              <a:t>задание: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altLang="en-US" dirty="0"/>
              <a:t>Подготовиться к контрольной работе по теме «Наследственность и </a:t>
            </a:r>
            <a:r>
              <a:rPr lang="ru-RU" altLang="en-US"/>
              <a:t>изменчивость</a:t>
            </a:r>
            <a:r>
              <a:rPr lang="ru-RU" altLang="en-US" smtClean="0"/>
              <a:t>».</a:t>
            </a:r>
            <a:endParaRPr lang="ru-RU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59923" y="1122683"/>
            <a:ext cx="11322996" cy="5093295"/>
          </a:xfrm>
        </p:spPr>
        <p:txBody>
          <a:bodyPr vert="horz" wrap="square" lIns="91440" tIns="45720" rIns="91440" bIns="45720" anchor="b" anchorCtr="0"/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kern="1200" dirty="0" smtClean="0">
                <a:latin typeface="+mj-lt"/>
                <a:ea typeface="+mj-ea"/>
                <a:cs typeface="+mj-cs"/>
              </a:rPr>
              <a:t/>
            </a:r>
            <a:br>
              <a:rPr lang="ru-RU" kern="1200" dirty="0" smtClean="0">
                <a:latin typeface="+mj-lt"/>
                <a:ea typeface="+mj-ea"/>
                <a:cs typeface="+mj-cs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kern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ru-RU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урока:</a:t>
            </a:r>
            <a:r>
              <a:rPr lang="en-US" altLang="ru-RU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Обобщение</a:t>
            </a:r>
            <a:r>
              <a:rPr lang="en-US" altLang="ru-RU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altLang="ru-RU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теме</a:t>
            </a:r>
            <a:r>
              <a:rPr lang="en-US" altLang="ru-RU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«Наследственность</a:t>
            </a:r>
            <a:r>
              <a:rPr lang="en-US" altLang="ru-RU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ru-RU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изменчивость</a:t>
            </a:r>
            <a:r>
              <a:rPr lang="en-US" altLang="ru-RU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организмов</a:t>
            </a:r>
            <a:r>
              <a:rPr lang="en-US" altLang="en-US" kern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altLang="en-US" kern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en-US" kern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Подготовила 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и провела: </a:t>
            </a: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                                                                  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Алексеева Г.А</a:t>
            </a: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.                                                                        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учитель биологии </a:t>
            </a:r>
            <a:r>
              <a:rPr lang="ru-RU" sz="3600" dirty="0"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latin typeface="Calibri"/>
                <a:ea typeface="Calibri"/>
                <a:cs typeface="Times New Roman"/>
              </a:rPr>
            </a:br>
            <a:r>
              <a:rPr lang="ru-RU" b="1" dirty="0">
                <a:latin typeface="Times New Roman"/>
                <a:ea typeface="Times New Roman"/>
                <a:cs typeface="Times New Roman"/>
              </a:rPr>
              <a:t> МБОУ «Северная СОШ №2» </a:t>
            </a:r>
            <a:endParaRPr lang="en-US" altLang="en-US" kern="12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b="1" dirty="0"/>
              <a:t>Задачи </a:t>
            </a:r>
            <a:r>
              <a:rPr lang="ru-RU" altLang="en-US" b="1" dirty="0" smtClean="0"/>
              <a:t>урока:</a:t>
            </a:r>
            <a:endParaRPr lang="ru-RU" altLang="en-US" b="1" dirty="0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ru-RU" sz="4400" dirty="0"/>
              <a:t>1. </a:t>
            </a:r>
            <a:r>
              <a:rPr lang="en-US" altLang="en-US" sz="4400" dirty="0" err="1"/>
              <a:t>Вспомнить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основные</a:t>
            </a:r>
            <a:r>
              <a:rPr lang="en-US" altLang="ru-RU" sz="4400" dirty="0"/>
              <a:t> </a:t>
            </a:r>
            <a:r>
              <a:rPr lang="en-US" altLang="en-US" sz="4400" dirty="0" err="1"/>
              <a:t>термины</a:t>
            </a:r>
            <a:r>
              <a:rPr lang="en-US" altLang="ru-RU" sz="4400" dirty="0"/>
              <a:t> </a:t>
            </a:r>
            <a:r>
              <a:rPr lang="en-US" altLang="en-US" sz="4400" dirty="0"/>
              <a:t>и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законы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Менделя</a:t>
            </a:r>
            <a:r>
              <a:rPr lang="en-US" altLang="ru-RU" sz="4400" dirty="0"/>
              <a:t>.</a:t>
            </a:r>
          </a:p>
          <a:p>
            <a:r>
              <a:rPr lang="en-US" altLang="ru-RU" sz="4400" dirty="0"/>
              <a:t>2. </a:t>
            </a:r>
            <a:r>
              <a:rPr lang="en-US" altLang="en-US" sz="4400" dirty="0" err="1"/>
              <a:t>Потренироваться</a:t>
            </a:r>
            <a:r>
              <a:rPr lang="en-US" altLang="ru-RU" sz="4400" dirty="0"/>
              <a:t> </a:t>
            </a:r>
            <a:r>
              <a:rPr lang="en-US" altLang="en-US" sz="4400" dirty="0"/>
              <a:t>в</a:t>
            </a:r>
            <a:r>
              <a:rPr lang="en-US" altLang="ru-RU" sz="4400" dirty="0"/>
              <a:t> </a:t>
            </a:r>
            <a:r>
              <a:rPr lang="en-US" altLang="en-US" sz="4400" dirty="0" err="1"/>
              <a:t>решении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генетических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задач</a:t>
            </a:r>
            <a:r>
              <a:rPr lang="en-US" altLang="ru-RU" sz="4400" dirty="0"/>
              <a:t>.</a:t>
            </a:r>
          </a:p>
          <a:p>
            <a:r>
              <a:rPr lang="en-US" altLang="ru-RU" sz="4400" dirty="0"/>
              <a:t>3. </a:t>
            </a:r>
            <a:r>
              <a:rPr lang="en-US" altLang="en-US" sz="4400" dirty="0" err="1"/>
              <a:t>Вспомнить</a:t>
            </a:r>
            <a:r>
              <a:rPr lang="en-US" altLang="ru-RU" sz="4400"/>
              <a:t>, </a:t>
            </a:r>
            <a:r>
              <a:rPr lang="en-US" altLang="en-US" sz="4400" dirty="0" err="1"/>
              <a:t>какие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бывают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мутации</a:t>
            </a:r>
            <a:r>
              <a:rPr lang="en-US" altLang="ru-RU" sz="44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idx="4294967295"/>
          </p:nvPr>
        </p:nvSpPr>
        <p:spPr>
          <a:xfrm>
            <a:off x="1362709" y="1590040"/>
            <a:ext cx="9152891" cy="4587240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en-US" sz="4400" dirty="0"/>
              <a:t>П</a:t>
            </a:r>
            <a:r>
              <a:rPr lang="en-US" altLang="en-US" sz="4400" dirty="0" err="1" smtClean="0"/>
              <a:t>ри</a:t>
            </a:r>
            <a:r>
              <a:rPr lang="en-US" altLang="ru-RU" sz="4400" dirty="0" smtClean="0"/>
              <a:t> </a:t>
            </a:r>
            <a:r>
              <a:rPr lang="en-US" altLang="en-US" sz="4400" dirty="0" err="1"/>
              <a:t>скрещивании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двух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гомозиготных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особей</a:t>
            </a:r>
            <a:r>
              <a:rPr lang="en-US" altLang="ru-RU" sz="4400" dirty="0"/>
              <a:t>, </a:t>
            </a:r>
            <a:r>
              <a:rPr lang="en-US" altLang="en-US" sz="4400" dirty="0" err="1"/>
              <a:t>различающихся</a:t>
            </a:r>
            <a:r>
              <a:rPr lang="en-US" altLang="ru-RU" sz="4400" dirty="0"/>
              <a:t> </a:t>
            </a:r>
            <a:r>
              <a:rPr lang="en-US" altLang="en-US" sz="4400" dirty="0"/>
              <a:t>по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одному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признаку</a:t>
            </a:r>
            <a:r>
              <a:rPr lang="en-US" altLang="ru-RU" sz="4400" dirty="0"/>
              <a:t>, </a:t>
            </a:r>
            <a:r>
              <a:rPr lang="en-US" altLang="en-US" sz="4400" dirty="0" err="1"/>
              <a:t>все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потомки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первого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поколения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будут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иметь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одинаковый</a:t>
            </a:r>
            <a:r>
              <a:rPr lang="en-US" altLang="ru-RU" sz="4400" dirty="0"/>
              <a:t> </a:t>
            </a:r>
            <a:r>
              <a:rPr lang="en-US" altLang="en-US" sz="4400" dirty="0" err="1"/>
              <a:t>фенотип</a:t>
            </a:r>
            <a:r>
              <a:rPr lang="en-US" altLang="ru-RU" sz="4400" dirty="0"/>
              <a:t>, </a:t>
            </a:r>
            <a:r>
              <a:rPr lang="en-US" altLang="en-US" sz="4400" dirty="0" err="1"/>
              <a:t>соответствующий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доминантному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аллелю</a:t>
            </a:r>
            <a:r>
              <a:rPr lang="en-US" altLang="ru-RU" sz="44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мещающее содержимое 3"/>
          <p:cNvSpPr>
            <a:spLocks noGrp="1"/>
          </p:cNvSpPr>
          <p:nvPr>
            <p:ph idx="4294967295"/>
          </p:nvPr>
        </p:nvSpPr>
        <p:spPr>
          <a:xfrm>
            <a:off x="1845309" y="1965329"/>
            <a:ext cx="8670291" cy="4211955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en-US" sz="4400" dirty="0"/>
              <a:t>П</a:t>
            </a:r>
            <a:r>
              <a:rPr lang="en-US" altLang="en-US" sz="4400" dirty="0" err="1" smtClean="0"/>
              <a:t>ри</a:t>
            </a:r>
            <a:r>
              <a:rPr lang="en-US" altLang="ru-RU" sz="4400" dirty="0" smtClean="0"/>
              <a:t> </a:t>
            </a:r>
            <a:r>
              <a:rPr lang="en-US" altLang="en-US" sz="4400" dirty="0" err="1"/>
              <a:t>скрещивании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особей</a:t>
            </a:r>
            <a:r>
              <a:rPr lang="en-US" altLang="ru-RU" sz="4400" dirty="0"/>
              <a:t>, </a:t>
            </a:r>
            <a:r>
              <a:rPr lang="en-US" altLang="en-US" sz="4400" dirty="0" err="1"/>
              <a:t>различающихся</a:t>
            </a:r>
            <a:r>
              <a:rPr lang="en-US" altLang="ru-RU" sz="4400" dirty="0"/>
              <a:t> </a:t>
            </a:r>
            <a:r>
              <a:rPr lang="en-US" altLang="en-US" sz="4400" dirty="0"/>
              <a:t>по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двум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или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более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признакам</a:t>
            </a:r>
            <a:r>
              <a:rPr lang="en-US" altLang="ru-RU" sz="4400" dirty="0"/>
              <a:t>, </a:t>
            </a:r>
            <a:r>
              <a:rPr lang="en-US" altLang="en-US" sz="4400" dirty="0" err="1"/>
              <a:t>гены</a:t>
            </a:r>
            <a:r>
              <a:rPr lang="en-US" altLang="ru-RU" sz="4400" dirty="0"/>
              <a:t>, </a:t>
            </a:r>
            <a:r>
              <a:rPr lang="en-US" altLang="en-US" sz="4400" dirty="0" err="1"/>
              <a:t>отвечающие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за</a:t>
            </a:r>
            <a:r>
              <a:rPr lang="en-US" altLang="ru-RU" sz="4400" dirty="0"/>
              <a:t> </a:t>
            </a:r>
            <a:r>
              <a:rPr lang="en-US" altLang="en-US" sz="4400" dirty="0" err="1"/>
              <a:t>эти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признаки</a:t>
            </a:r>
            <a:r>
              <a:rPr lang="en-US" altLang="ru-RU" sz="4400" dirty="0"/>
              <a:t>, </a:t>
            </a:r>
            <a:r>
              <a:rPr lang="en-US" altLang="en-US" sz="4400" dirty="0" err="1"/>
              <a:t>наследуются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независимо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друг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от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друга</a:t>
            </a:r>
            <a:r>
              <a:rPr lang="en-US" altLang="ru-RU" sz="4400" dirty="0"/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idx="4294967295"/>
          </p:nvPr>
        </p:nvSpPr>
        <p:spPr>
          <a:xfrm>
            <a:off x="1300480" y="981710"/>
            <a:ext cx="9215120" cy="5195570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en-US" sz="4400" dirty="0"/>
              <a:t>П</a:t>
            </a:r>
            <a:r>
              <a:rPr lang="en-US" altLang="en-US" sz="4400" dirty="0" err="1" smtClean="0"/>
              <a:t>ри</a:t>
            </a:r>
            <a:r>
              <a:rPr lang="en-US" altLang="ru-RU" sz="4400" dirty="0" smtClean="0"/>
              <a:t> </a:t>
            </a:r>
            <a:r>
              <a:rPr lang="en-US" altLang="en-US" sz="4400" dirty="0" err="1"/>
              <a:t>скрещивании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двух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гетерозиготных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особей</a:t>
            </a:r>
            <a:r>
              <a:rPr lang="en-US" altLang="ru-RU" sz="4400" dirty="0"/>
              <a:t>, </a:t>
            </a:r>
            <a:r>
              <a:rPr lang="en-US" altLang="en-US" sz="4400" dirty="0" err="1"/>
              <a:t>различающихся</a:t>
            </a:r>
            <a:r>
              <a:rPr lang="en-US" altLang="ru-RU" sz="4400" dirty="0"/>
              <a:t> </a:t>
            </a:r>
            <a:r>
              <a:rPr lang="en-US" altLang="en-US" sz="4400" dirty="0"/>
              <a:t>по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одному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признаку</a:t>
            </a:r>
            <a:r>
              <a:rPr lang="en-US" altLang="ru-RU" sz="4400" dirty="0"/>
              <a:t>, </a:t>
            </a:r>
            <a:r>
              <a:rPr lang="en-US" altLang="en-US" sz="4400" dirty="0"/>
              <a:t>в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потомстве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второго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поколения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наблюдается</a:t>
            </a:r>
            <a:r>
              <a:rPr lang="en-US" altLang="ru-RU" sz="4400" dirty="0"/>
              <a:t> </a:t>
            </a:r>
            <a:r>
              <a:rPr lang="en-US" altLang="en-US" sz="4400" dirty="0" err="1"/>
              <a:t>расщепление</a:t>
            </a:r>
            <a:r>
              <a:rPr lang="en-US" altLang="ru-RU" sz="4400" dirty="0"/>
              <a:t> </a:t>
            </a:r>
            <a:r>
              <a:rPr lang="en-US" altLang="en-US" sz="4400" dirty="0"/>
              <a:t>по</a:t>
            </a:r>
            <a:r>
              <a:rPr lang="en-US" altLang="ru-RU" sz="4400" dirty="0"/>
              <a:t> </a:t>
            </a:r>
            <a:r>
              <a:rPr lang="en-US" altLang="en-US" sz="4400" dirty="0" err="1"/>
              <a:t>фенотипу</a:t>
            </a:r>
            <a:r>
              <a:rPr lang="en-US" altLang="ru-RU" sz="4400" dirty="0"/>
              <a:t> </a:t>
            </a:r>
            <a:r>
              <a:rPr lang="en-US" altLang="en-US" sz="4400" dirty="0"/>
              <a:t>в</a:t>
            </a:r>
            <a:r>
              <a:rPr lang="en-US" altLang="ru-RU" sz="4400" dirty="0"/>
              <a:t> </a:t>
            </a:r>
            <a:r>
              <a:rPr lang="en-US" altLang="en-US" sz="4400" dirty="0" err="1"/>
              <a:t>соотношении</a:t>
            </a:r>
            <a:r>
              <a:rPr lang="en-US" altLang="ru-RU" sz="4400" dirty="0"/>
              <a:t> 3:1 (</a:t>
            </a:r>
            <a:r>
              <a:rPr lang="en-US" altLang="en-US" sz="4400" dirty="0" err="1"/>
              <a:t>три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особи</a:t>
            </a:r>
            <a:r>
              <a:rPr lang="en-US" altLang="ru-RU" sz="4400" dirty="0"/>
              <a:t> </a:t>
            </a:r>
            <a:r>
              <a:rPr lang="en-US" altLang="en-US" sz="4400" dirty="0"/>
              <a:t>с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доминантным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признаком</a:t>
            </a:r>
            <a:r>
              <a:rPr lang="en-US" altLang="ru-RU" sz="4400" dirty="0"/>
              <a:t> </a:t>
            </a:r>
            <a:r>
              <a:rPr lang="en-US" altLang="en-US" sz="4400" dirty="0"/>
              <a:t>и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одна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особь</a:t>
            </a:r>
            <a:r>
              <a:rPr lang="en-US" altLang="ru-RU" sz="4400" dirty="0"/>
              <a:t> </a:t>
            </a:r>
            <a:r>
              <a:rPr lang="en-US" altLang="en-US" sz="4400" dirty="0"/>
              <a:t>с</a:t>
            </a:r>
            <a:r>
              <a:rPr lang="en-US" altLang="ru-RU" sz="4400" dirty="0"/>
              <a:t> </a:t>
            </a:r>
            <a:r>
              <a:rPr lang="en-US" altLang="en-US" sz="4400" dirty="0" err="1"/>
              <a:t>рецессивным</a:t>
            </a:r>
            <a:r>
              <a:rPr lang="en-US" altLang="ru-RU" sz="4400" dirty="0"/>
              <a:t> </a:t>
            </a:r>
            <a:r>
              <a:rPr lang="en-US" altLang="en-US" sz="4400" dirty="0" err="1"/>
              <a:t>признаком</a:t>
            </a:r>
            <a:r>
              <a:rPr lang="en-US" altLang="ru-RU" sz="4400" dirty="0"/>
              <a:t>).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1 группа-логики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err="1"/>
              <a:t>Сколько</a:t>
            </a:r>
            <a:r>
              <a:rPr lang="en-US" altLang="ru-RU" dirty="0"/>
              <a:t> </a:t>
            </a:r>
            <a:r>
              <a:rPr lang="en-US" altLang="en-US" dirty="0" err="1"/>
              <a:t>генотипов</a:t>
            </a:r>
            <a:r>
              <a:rPr lang="en-US" altLang="ru-RU" dirty="0"/>
              <a:t> </a:t>
            </a:r>
            <a:r>
              <a:rPr lang="en-US" altLang="en-US" dirty="0" err="1"/>
              <a:t>получится</a:t>
            </a:r>
            <a:r>
              <a:rPr lang="en-US" altLang="ru-RU" dirty="0"/>
              <a:t> </a:t>
            </a:r>
            <a:r>
              <a:rPr lang="en-US" altLang="en-US" dirty="0"/>
              <a:t>у</a:t>
            </a:r>
            <a:r>
              <a:rPr lang="en-US" altLang="ru-RU" dirty="0"/>
              <a:t> </a:t>
            </a:r>
            <a:r>
              <a:rPr lang="en-US" altLang="en-US" dirty="0" err="1"/>
              <a:t>потомков</a:t>
            </a:r>
            <a:r>
              <a:rPr lang="en-US" altLang="ru-RU" dirty="0"/>
              <a:t> </a:t>
            </a:r>
            <a:r>
              <a:rPr lang="en-US" altLang="en-US" dirty="0" err="1"/>
              <a:t>при</a:t>
            </a:r>
            <a:r>
              <a:rPr lang="en-US" altLang="ru-RU" dirty="0"/>
              <a:t> </a:t>
            </a:r>
            <a:r>
              <a:rPr lang="en-US" altLang="en-US" dirty="0" err="1"/>
              <a:t>скрещивании</a:t>
            </a:r>
            <a:r>
              <a:rPr lang="en-US" altLang="ru-RU" dirty="0"/>
              <a:t> </a:t>
            </a:r>
            <a:r>
              <a:rPr lang="en-US" altLang="en-US" dirty="0"/>
              <a:t>дигомозиготного</a:t>
            </a:r>
            <a:r>
              <a:rPr lang="en-US" altLang="ru-RU" dirty="0"/>
              <a:t> </a:t>
            </a:r>
            <a:r>
              <a:rPr lang="en-US" altLang="en-US" dirty="0"/>
              <a:t>по</a:t>
            </a:r>
            <a:r>
              <a:rPr lang="en-US" altLang="ru-RU" dirty="0"/>
              <a:t> </a:t>
            </a:r>
            <a:r>
              <a:rPr lang="en-US" altLang="en-US" dirty="0" err="1"/>
              <a:t>доминантным</a:t>
            </a:r>
            <a:r>
              <a:rPr lang="en-US" altLang="ru-RU" dirty="0"/>
              <a:t> </a:t>
            </a:r>
            <a:r>
              <a:rPr lang="en-US" altLang="en-US" dirty="0" err="1"/>
              <a:t>аллелям</a:t>
            </a:r>
            <a:r>
              <a:rPr lang="en-US" altLang="ru-RU" dirty="0"/>
              <a:t> </a:t>
            </a:r>
            <a:r>
              <a:rPr lang="en-US" altLang="en-US" dirty="0"/>
              <a:t>и</a:t>
            </a:r>
            <a:r>
              <a:rPr lang="en-US" altLang="ru-RU" dirty="0"/>
              <a:t> </a:t>
            </a:r>
            <a:r>
              <a:rPr lang="en-US" altLang="en-US" dirty="0"/>
              <a:t>дигомозиготного</a:t>
            </a:r>
            <a:r>
              <a:rPr lang="en-US" altLang="ru-RU" dirty="0"/>
              <a:t> </a:t>
            </a:r>
            <a:r>
              <a:rPr lang="en-US" altLang="en-US" dirty="0"/>
              <a:t>по</a:t>
            </a:r>
            <a:r>
              <a:rPr lang="en-US" altLang="ru-RU" dirty="0"/>
              <a:t> </a:t>
            </a:r>
            <a:r>
              <a:rPr lang="en-US" altLang="en-US" dirty="0" err="1"/>
              <a:t>рецессивным</a:t>
            </a:r>
            <a:r>
              <a:rPr lang="en-US" altLang="ru-RU" dirty="0"/>
              <a:t> </a:t>
            </a:r>
            <a:r>
              <a:rPr lang="en-US" altLang="en-US" dirty="0" err="1"/>
              <a:t>аллелям</a:t>
            </a:r>
            <a:r>
              <a:rPr lang="en-US" altLang="ru-RU" dirty="0"/>
              <a:t> </a:t>
            </a:r>
            <a:r>
              <a:rPr lang="en-US" altLang="en-US" dirty="0" smtClean="0"/>
              <a:t>организмов</a:t>
            </a:r>
            <a:r>
              <a:rPr lang="ru-RU" altLang="en-US" dirty="0"/>
              <a:t>?</a:t>
            </a:r>
            <a:endParaRPr lang="en-US" altLang="en-US" dirty="0"/>
          </a:p>
          <a:p>
            <a:r>
              <a:rPr lang="en-US" altLang="en-US" dirty="0" err="1"/>
              <a:t>Какова</a:t>
            </a:r>
            <a:r>
              <a:rPr lang="en-US" altLang="ru-RU" dirty="0"/>
              <a:t> </a:t>
            </a:r>
            <a:r>
              <a:rPr lang="en-US" altLang="en-US" dirty="0" err="1"/>
              <a:t>вероятность</a:t>
            </a:r>
            <a:r>
              <a:rPr lang="en-US" altLang="ru-RU" dirty="0"/>
              <a:t> </a:t>
            </a:r>
            <a:r>
              <a:rPr lang="en-US" altLang="en-US" dirty="0"/>
              <a:t>в</a:t>
            </a:r>
            <a:r>
              <a:rPr lang="en-US" altLang="ru-RU" dirty="0"/>
              <a:t> % </a:t>
            </a:r>
            <a:r>
              <a:rPr lang="en-US" altLang="en-US" dirty="0" err="1"/>
              <a:t>получения</a:t>
            </a:r>
            <a:r>
              <a:rPr lang="en-US" altLang="ru-RU" dirty="0"/>
              <a:t> </a:t>
            </a:r>
            <a:r>
              <a:rPr lang="en-US" altLang="en-US" dirty="0" err="1"/>
              <a:t>потомства</a:t>
            </a:r>
            <a:r>
              <a:rPr lang="en-US" altLang="ru-RU" dirty="0"/>
              <a:t> </a:t>
            </a:r>
            <a:r>
              <a:rPr lang="en-US" altLang="en-US" dirty="0"/>
              <a:t>с</a:t>
            </a:r>
            <a:r>
              <a:rPr lang="en-US" altLang="ru-RU" dirty="0"/>
              <a:t> </a:t>
            </a:r>
            <a:r>
              <a:rPr lang="en-US" altLang="en-US" dirty="0" err="1"/>
              <a:t>рецессивным</a:t>
            </a:r>
            <a:r>
              <a:rPr lang="en-US" altLang="ru-RU" dirty="0"/>
              <a:t> </a:t>
            </a:r>
            <a:r>
              <a:rPr lang="en-US" altLang="en-US" dirty="0" err="1"/>
              <a:t>признаком</a:t>
            </a:r>
            <a:r>
              <a:rPr lang="en-US" altLang="ru-RU" dirty="0"/>
              <a:t> </a:t>
            </a:r>
            <a:r>
              <a:rPr lang="en-US" altLang="en-US" dirty="0"/>
              <a:t>в</a:t>
            </a:r>
            <a:r>
              <a:rPr lang="en-US" altLang="ru-RU" dirty="0"/>
              <a:t> </a:t>
            </a:r>
            <a:r>
              <a:rPr lang="en-US" altLang="en-US" dirty="0" err="1"/>
              <a:t>моногибридном</a:t>
            </a:r>
            <a:r>
              <a:rPr lang="en-US" altLang="ru-RU" dirty="0"/>
              <a:t> </a:t>
            </a:r>
            <a:r>
              <a:rPr lang="en-US" altLang="en-US" dirty="0" err="1"/>
              <a:t>скрещивании</a:t>
            </a:r>
            <a:r>
              <a:rPr lang="en-US" altLang="ru-RU" dirty="0"/>
              <a:t> </a:t>
            </a:r>
            <a:r>
              <a:rPr lang="en-US" altLang="en-US" dirty="0" err="1"/>
              <a:t>двух</a:t>
            </a:r>
            <a:r>
              <a:rPr lang="en-US" altLang="ru-RU" dirty="0"/>
              <a:t> </a:t>
            </a:r>
            <a:r>
              <a:rPr lang="en-US" altLang="en-US" dirty="0" err="1"/>
              <a:t>гетерозиготных</a:t>
            </a:r>
            <a:r>
              <a:rPr lang="en-US" altLang="ru-RU" dirty="0"/>
              <a:t> </a:t>
            </a:r>
            <a:r>
              <a:rPr lang="en-US" altLang="en-US" dirty="0" err="1" smtClean="0"/>
              <a:t>особей</a:t>
            </a:r>
            <a:r>
              <a:rPr lang="ru-RU" altLang="en-US" dirty="0"/>
              <a:t>?</a:t>
            </a:r>
            <a:endParaRPr lang="en-US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2 группа- аналитики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/>
              <a:t>При</a:t>
            </a:r>
            <a:r>
              <a:rPr lang="en-US" altLang="ru-RU"/>
              <a:t> </a:t>
            </a:r>
            <a:r>
              <a:rPr lang="en-US" altLang="en-US"/>
              <a:t>скрещивании</a:t>
            </a:r>
            <a:r>
              <a:rPr lang="en-US" altLang="ru-RU"/>
              <a:t> </a:t>
            </a:r>
            <a:r>
              <a:rPr lang="en-US" altLang="en-US"/>
              <a:t>растения</a:t>
            </a:r>
            <a:r>
              <a:rPr lang="en-US" altLang="ru-RU"/>
              <a:t> </a:t>
            </a:r>
            <a:r>
              <a:rPr lang="en-US" altLang="en-US"/>
              <a:t>кукурузы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нормальными</a:t>
            </a:r>
            <a:r>
              <a:rPr lang="en-US" altLang="ru-RU"/>
              <a:t> </a:t>
            </a:r>
            <a:r>
              <a:rPr lang="en-US" altLang="en-US"/>
              <a:t>листьями</a:t>
            </a:r>
            <a:r>
              <a:rPr lang="en-US" altLang="ru-RU"/>
              <a:t>, </a:t>
            </a:r>
            <a:r>
              <a:rPr lang="en-US" altLang="en-US"/>
              <a:t>карликовым</a:t>
            </a:r>
            <a:r>
              <a:rPr lang="en-US" altLang="ru-RU"/>
              <a:t> </a:t>
            </a:r>
            <a:r>
              <a:rPr lang="en-US" altLang="en-US"/>
              <a:t>ростом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растения</a:t>
            </a:r>
            <a:r>
              <a:rPr lang="en-US" altLang="ru-RU"/>
              <a:t> </a:t>
            </a:r>
            <a:r>
              <a:rPr lang="en-US" altLang="en-US"/>
              <a:t>со</a:t>
            </a:r>
            <a:r>
              <a:rPr lang="en-US" altLang="ru-RU"/>
              <a:t> </a:t>
            </a:r>
            <a:r>
              <a:rPr lang="en-US" altLang="en-US"/>
              <a:t>скрученными</a:t>
            </a:r>
            <a:r>
              <a:rPr lang="en-US" altLang="ru-RU"/>
              <a:t> </a:t>
            </a:r>
            <a:r>
              <a:rPr lang="en-US" altLang="en-US"/>
              <a:t>листьями</a:t>
            </a:r>
            <a:r>
              <a:rPr lang="en-US" altLang="ru-RU"/>
              <a:t>, </a:t>
            </a:r>
            <a:r>
              <a:rPr lang="en-US" altLang="en-US"/>
              <a:t>нормальным</a:t>
            </a:r>
            <a:r>
              <a:rPr lang="en-US" altLang="ru-RU"/>
              <a:t> </a:t>
            </a:r>
            <a:r>
              <a:rPr lang="en-US" altLang="en-US"/>
              <a:t>ростом</a:t>
            </a:r>
            <a:r>
              <a:rPr lang="en-US" altLang="ru-RU"/>
              <a:t> </a:t>
            </a:r>
            <a:r>
              <a:rPr lang="en-US" altLang="en-US"/>
              <a:t>всё</a:t>
            </a:r>
            <a:r>
              <a:rPr lang="en-US" altLang="ru-RU"/>
              <a:t> </a:t>
            </a:r>
            <a:r>
              <a:rPr lang="en-US" altLang="en-US"/>
              <a:t>потомство</a:t>
            </a:r>
            <a:r>
              <a:rPr lang="en-US" altLang="ru-RU"/>
              <a:t> </a:t>
            </a:r>
            <a:r>
              <a:rPr lang="en-US" altLang="en-US"/>
              <a:t>получилось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нормальными</a:t>
            </a:r>
            <a:r>
              <a:rPr lang="en-US" altLang="ru-RU"/>
              <a:t> </a:t>
            </a:r>
            <a:r>
              <a:rPr lang="en-US" altLang="en-US"/>
              <a:t>листьями</a:t>
            </a:r>
            <a:r>
              <a:rPr lang="en-US" altLang="ru-RU"/>
              <a:t>, </a:t>
            </a:r>
            <a:r>
              <a:rPr lang="en-US" altLang="en-US"/>
              <a:t>нормальным</a:t>
            </a:r>
            <a:r>
              <a:rPr lang="en-US" altLang="ru-RU"/>
              <a:t> </a:t>
            </a:r>
            <a:r>
              <a:rPr lang="en-US" altLang="en-US"/>
              <a:t>ростом</a:t>
            </a:r>
            <a:r>
              <a:rPr lang="en-US" altLang="ru-RU"/>
              <a:t>.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анализирующем</a:t>
            </a:r>
            <a:r>
              <a:rPr lang="en-US" altLang="ru-RU"/>
              <a:t> </a:t>
            </a:r>
            <a:r>
              <a:rPr lang="en-US" altLang="en-US"/>
              <a:t>скрещивании</a:t>
            </a:r>
            <a:r>
              <a:rPr lang="en-US" altLang="ru-RU"/>
              <a:t> </a:t>
            </a:r>
            <a:r>
              <a:rPr lang="en-US" altLang="en-US"/>
              <a:t>гибридного</a:t>
            </a:r>
            <a:r>
              <a:rPr lang="en-US" altLang="ru-RU"/>
              <a:t> </a:t>
            </a:r>
            <a:r>
              <a:rPr lang="en-US" altLang="en-US"/>
              <a:t>потомства</a:t>
            </a:r>
            <a:r>
              <a:rPr lang="en-US" altLang="ru-RU"/>
              <a:t> </a:t>
            </a:r>
            <a:r>
              <a:rPr lang="en-US" altLang="en-US"/>
              <a:t>получилось</a:t>
            </a:r>
            <a:r>
              <a:rPr lang="en-US" altLang="ru-RU"/>
              <a:t> </a:t>
            </a:r>
            <a:r>
              <a:rPr lang="en-US" altLang="en-US"/>
              <a:t>четыре</a:t>
            </a:r>
            <a:r>
              <a:rPr lang="en-US" altLang="ru-RU"/>
              <a:t> </a:t>
            </a:r>
            <a:r>
              <a:rPr lang="en-US" altLang="en-US"/>
              <a:t>разные</a:t>
            </a:r>
            <a:r>
              <a:rPr lang="en-US" altLang="ru-RU"/>
              <a:t> </a:t>
            </a:r>
            <a:r>
              <a:rPr lang="en-US" altLang="en-US"/>
              <a:t>фенотипические</a:t>
            </a:r>
            <a:r>
              <a:rPr lang="en-US" altLang="ru-RU"/>
              <a:t> </a:t>
            </a:r>
            <a:r>
              <a:rPr lang="en-US" altLang="en-US"/>
              <a:t>группы</a:t>
            </a:r>
            <a:r>
              <a:rPr lang="en-US" altLang="ru-RU"/>
              <a:t>: 122, 116, 33, 31. </a:t>
            </a:r>
            <a:r>
              <a:rPr lang="en-US" altLang="en-US"/>
              <a:t>Составьте</a:t>
            </a:r>
            <a:r>
              <a:rPr lang="en-US" altLang="ru-RU"/>
              <a:t> </a:t>
            </a:r>
            <a:r>
              <a:rPr lang="en-US" altLang="en-US"/>
              <a:t>схемы</a:t>
            </a:r>
            <a:r>
              <a:rPr lang="en-US" altLang="ru-RU"/>
              <a:t> </a:t>
            </a:r>
            <a:r>
              <a:rPr lang="en-US" altLang="en-US"/>
              <a:t>скрещиваний</a:t>
            </a:r>
            <a:r>
              <a:rPr lang="en-US" altLang="ru-RU"/>
              <a:t>. </a:t>
            </a:r>
            <a:r>
              <a:rPr lang="en-US" altLang="en-US"/>
              <a:t>Укажите</a:t>
            </a:r>
            <a:r>
              <a:rPr lang="en-US" altLang="ru-RU"/>
              <a:t> </a:t>
            </a:r>
            <a:r>
              <a:rPr lang="en-US" altLang="en-US"/>
              <a:t>генотипы</a:t>
            </a:r>
            <a:r>
              <a:rPr lang="en-US" altLang="ru-RU"/>
              <a:t>, </a:t>
            </a:r>
            <a:r>
              <a:rPr lang="en-US" altLang="en-US"/>
              <a:t>фенотипы</a:t>
            </a:r>
            <a:r>
              <a:rPr lang="en-US" altLang="ru-RU"/>
              <a:t> </a:t>
            </a:r>
            <a:r>
              <a:rPr lang="en-US" altLang="en-US"/>
              <a:t>родительских</a:t>
            </a:r>
            <a:r>
              <a:rPr lang="en-US" altLang="ru-RU"/>
              <a:t> </a:t>
            </a:r>
            <a:r>
              <a:rPr lang="en-US" altLang="en-US"/>
              <a:t>особей</a:t>
            </a:r>
            <a:r>
              <a:rPr lang="en-US" altLang="ru-RU"/>
              <a:t>, </a:t>
            </a:r>
            <a:r>
              <a:rPr lang="en-US" altLang="en-US"/>
              <a:t>генотипы</a:t>
            </a:r>
            <a:r>
              <a:rPr lang="en-US" altLang="ru-RU"/>
              <a:t>, </a:t>
            </a:r>
            <a:r>
              <a:rPr lang="en-US" altLang="en-US"/>
              <a:t>фенотипы</a:t>
            </a:r>
            <a:r>
              <a:rPr lang="en-US" altLang="ru-RU"/>
              <a:t> </a:t>
            </a:r>
            <a:r>
              <a:rPr lang="en-US" altLang="en-US"/>
              <a:t>потомства</a:t>
            </a:r>
            <a:r>
              <a:rPr lang="en-US" altLang="ru-RU"/>
              <a:t> </a:t>
            </a:r>
            <a:r>
              <a:rPr lang="en-US" altLang="en-US"/>
              <a:t>каждой</a:t>
            </a:r>
            <a:r>
              <a:rPr lang="en-US" altLang="ru-RU"/>
              <a:t> </a:t>
            </a:r>
            <a:r>
              <a:rPr lang="en-US" altLang="en-US"/>
              <a:t>группы</a:t>
            </a:r>
            <a:r>
              <a:rPr lang="en-US" altLang="ru-RU"/>
              <a:t>. </a:t>
            </a:r>
            <a:r>
              <a:rPr lang="en-US" altLang="en-US"/>
              <a:t>Объясните</a:t>
            </a:r>
            <a:r>
              <a:rPr lang="en-US" altLang="ru-RU"/>
              <a:t> </a:t>
            </a:r>
            <a:r>
              <a:rPr lang="en-US" altLang="en-US"/>
              <a:t>формирование</a:t>
            </a:r>
            <a:r>
              <a:rPr lang="en-US" altLang="ru-RU"/>
              <a:t> </a:t>
            </a:r>
            <a:r>
              <a:rPr lang="en-US" altLang="en-US"/>
              <a:t>четырёх</a:t>
            </a:r>
            <a:r>
              <a:rPr lang="en-US" altLang="ru-RU"/>
              <a:t> </a:t>
            </a:r>
            <a:r>
              <a:rPr lang="en-US" altLang="en-US"/>
              <a:t>фенотипических</a:t>
            </a:r>
            <a:r>
              <a:rPr lang="en-US" altLang="ru-RU"/>
              <a:t> </a:t>
            </a:r>
            <a:r>
              <a:rPr lang="en-US" altLang="en-US"/>
              <a:t>групп</a:t>
            </a:r>
            <a:r>
              <a:rPr lang="en-US" altLang="ru-RU"/>
              <a:t>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3 группа- генетические консультанты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/>
              <a:t>У</a:t>
            </a:r>
            <a:r>
              <a:rPr lang="en-US" altLang="ru-RU"/>
              <a:t> </a:t>
            </a:r>
            <a:r>
              <a:rPr lang="en-US" altLang="en-US"/>
              <a:t>человека</a:t>
            </a:r>
            <a:r>
              <a:rPr lang="en-US" altLang="ru-RU"/>
              <a:t> </a:t>
            </a:r>
            <a:r>
              <a:rPr lang="en-US" altLang="en-US"/>
              <a:t>аллели</a:t>
            </a:r>
            <a:r>
              <a:rPr lang="en-US" altLang="ru-RU"/>
              <a:t> </a:t>
            </a:r>
            <a:r>
              <a:rPr lang="en-US" altLang="en-US"/>
              <a:t>генов</a:t>
            </a:r>
            <a:r>
              <a:rPr lang="en-US" altLang="ru-RU"/>
              <a:t> </a:t>
            </a:r>
            <a:r>
              <a:rPr lang="en-US" altLang="en-US"/>
              <a:t>атрофии</a:t>
            </a:r>
            <a:r>
              <a:rPr lang="en-US" altLang="ru-RU"/>
              <a:t> </a:t>
            </a:r>
            <a:r>
              <a:rPr lang="en-US" altLang="en-US"/>
              <a:t>зрительного</a:t>
            </a:r>
            <a:r>
              <a:rPr lang="en-US" altLang="ru-RU"/>
              <a:t> </a:t>
            </a:r>
            <a:r>
              <a:rPr lang="en-US" altLang="en-US"/>
              <a:t>нерва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красно</a:t>
            </a:r>
            <a:r>
              <a:rPr lang="en-US" altLang="ru-RU"/>
              <a:t>-</a:t>
            </a:r>
            <a:r>
              <a:rPr lang="en-US" altLang="en-US"/>
              <a:t>зеленого</a:t>
            </a:r>
            <a:r>
              <a:rPr lang="" altLang="en-US"/>
              <a:t> </a:t>
            </a:r>
            <a:r>
              <a:rPr lang="en-US" altLang="en-US"/>
              <a:t>дальтонизма</a:t>
            </a:r>
            <a:r>
              <a:rPr lang="en-US" altLang="ru-RU"/>
              <a:t> </a:t>
            </a:r>
            <a:r>
              <a:rPr lang="en-US" altLang="en-US"/>
              <a:t>находятся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одной</a:t>
            </a:r>
            <a:r>
              <a:rPr lang="en-US" altLang="ru-RU"/>
              <a:t> </a:t>
            </a:r>
            <a:r>
              <a:rPr lang="en-US" altLang="en-US"/>
              <a:t>хромосоме</a:t>
            </a:r>
            <a:r>
              <a:rPr lang="en-US" altLang="ru-RU"/>
              <a:t>.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имеющая</a:t>
            </a:r>
            <a:r>
              <a:rPr lang="en-US" altLang="ru-RU"/>
              <a:t> </a:t>
            </a:r>
            <a:r>
              <a:rPr lang="en-US" altLang="en-US"/>
              <a:t>указанных</a:t>
            </a:r>
            <a:r>
              <a:rPr lang="en-US" altLang="ru-RU"/>
              <a:t> </a:t>
            </a:r>
            <a:r>
              <a:rPr lang="en-US" altLang="en-US"/>
              <a:t>заболеваний</a:t>
            </a:r>
            <a:r>
              <a:rPr lang="" altLang="en-US"/>
              <a:t> </a:t>
            </a:r>
            <a:r>
              <a:rPr lang="en-US" altLang="en-US"/>
              <a:t>женщина</a:t>
            </a:r>
            <a:r>
              <a:rPr lang="en-US" altLang="ru-RU"/>
              <a:t>, </a:t>
            </a:r>
            <a:r>
              <a:rPr lang="en-US" altLang="en-US"/>
              <a:t>у</a:t>
            </a:r>
            <a:r>
              <a:rPr lang="en-US" altLang="ru-RU"/>
              <a:t> </a:t>
            </a:r>
            <a:r>
              <a:rPr lang="en-US" altLang="en-US"/>
              <a:t>матери</a:t>
            </a:r>
            <a:r>
              <a:rPr lang="en-US" altLang="ru-RU"/>
              <a:t> </a:t>
            </a:r>
            <a:r>
              <a:rPr lang="en-US" altLang="en-US"/>
              <a:t>которой</a:t>
            </a:r>
            <a:r>
              <a:rPr lang="en-US" altLang="ru-RU"/>
              <a:t> </a:t>
            </a:r>
            <a:r>
              <a:rPr lang="en-US" altLang="en-US"/>
              <a:t>были</a:t>
            </a:r>
            <a:r>
              <a:rPr lang="en-US" altLang="ru-RU"/>
              <a:t> </a:t>
            </a:r>
            <a:r>
              <a:rPr lang="en-US" altLang="en-US"/>
              <a:t>атрофия</a:t>
            </a:r>
            <a:r>
              <a:rPr lang="en-US" altLang="ru-RU"/>
              <a:t> </a:t>
            </a:r>
            <a:r>
              <a:rPr lang="en-US" altLang="en-US"/>
              <a:t>зрительного</a:t>
            </a:r>
            <a:r>
              <a:rPr lang="en-US" altLang="ru-RU"/>
              <a:t> </a:t>
            </a:r>
            <a:r>
              <a:rPr lang="en-US" altLang="en-US"/>
              <a:t>нерва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дальтонизм</a:t>
            </a:r>
            <a:r>
              <a:rPr lang="en-US" altLang="ru-RU"/>
              <a:t>,</a:t>
            </a:r>
            <a:r>
              <a:rPr lang="" altLang="en-US"/>
              <a:t> </a:t>
            </a:r>
            <a:r>
              <a:rPr lang="en-US" altLang="en-US"/>
              <a:t>а</a:t>
            </a:r>
            <a:r>
              <a:rPr lang="en-US" altLang="ru-RU"/>
              <a:t> </a:t>
            </a:r>
            <a:r>
              <a:rPr lang="en-US" altLang="en-US"/>
              <a:t>отец</a:t>
            </a:r>
            <a:r>
              <a:rPr lang="en-US" altLang="ru-RU"/>
              <a:t>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имел</a:t>
            </a:r>
            <a:r>
              <a:rPr lang="en-US" altLang="ru-RU"/>
              <a:t> </a:t>
            </a:r>
            <a:r>
              <a:rPr lang="en-US" altLang="en-US"/>
              <a:t>указанных</a:t>
            </a:r>
            <a:r>
              <a:rPr lang="en-US" altLang="ru-RU"/>
              <a:t> </a:t>
            </a:r>
            <a:r>
              <a:rPr lang="en-US" altLang="en-US"/>
              <a:t>заболеваний</a:t>
            </a:r>
            <a:r>
              <a:rPr lang="en-US" altLang="ru-RU"/>
              <a:t>, </a:t>
            </a:r>
            <a:r>
              <a:rPr lang="en-US" altLang="en-US"/>
              <a:t>вышла</a:t>
            </a:r>
            <a:r>
              <a:rPr lang="en-US" altLang="ru-RU"/>
              <a:t> </a:t>
            </a:r>
            <a:r>
              <a:rPr lang="en-US" altLang="en-US"/>
              <a:t>замуж</a:t>
            </a:r>
            <a:r>
              <a:rPr lang="en-US" altLang="ru-RU"/>
              <a:t> </a:t>
            </a:r>
            <a:r>
              <a:rPr lang="en-US" altLang="en-US"/>
              <a:t>за</a:t>
            </a:r>
            <a:r>
              <a:rPr lang="en-US" altLang="ru-RU"/>
              <a:t> </a:t>
            </a:r>
            <a:r>
              <a:rPr lang="en-US" altLang="en-US"/>
              <a:t>мужчину</a:t>
            </a:r>
            <a:r>
              <a:rPr lang="en-US" altLang="ru-RU"/>
              <a:t>-</a:t>
            </a:r>
            <a:r>
              <a:rPr lang="en-US" altLang="en-US"/>
              <a:t>дальтоника</a:t>
            </a:r>
            <a:r>
              <a:rPr lang="en-US" altLang="ru-RU"/>
              <a:t>.</a:t>
            </a:r>
            <a:r>
              <a:rPr lang="" altLang="en-US"/>
              <a:t> </a:t>
            </a:r>
            <a:r>
              <a:rPr lang="en-US" altLang="en-US"/>
              <a:t>Родившаяся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этом</a:t>
            </a:r>
            <a:r>
              <a:rPr lang="en-US" altLang="ru-RU"/>
              <a:t> </a:t>
            </a:r>
            <a:r>
              <a:rPr lang="en-US" altLang="en-US"/>
              <a:t>браке</a:t>
            </a:r>
            <a:r>
              <a:rPr lang="en-US" altLang="ru-RU"/>
              <a:t> </a:t>
            </a:r>
            <a:r>
              <a:rPr lang="en-US" altLang="en-US"/>
              <a:t>дочь</a:t>
            </a:r>
            <a:r>
              <a:rPr lang="en-US" altLang="ru-RU"/>
              <a:t>-</a:t>
            </a:r>
            <a:r>
              <a:rPr lang="en-US" altLang="en-US"/>
              <a:t>дальтоник</a:t>
            </a:r>
            <a:r>
              <a:rPr lang="en-US" altLang="ru-RU"/>
              <a:t> </a:t>
            </a:r>
            <a:r>
              <a:rPr lang="en-US" altLang="en-US"/>
              <a:t>вышла</a:t>
            </a:r>
            <a:r>
              <a:rPr lang="en-US" altLang="ru-RU"/>
              <a:t> </a:t>
            </a:r>
            <a:r>
              <a:rPr lang="en-US" altLang="en-US"/>
              <a:t>замуж</a:t>
            </a:r>
            <a:r>
              <a:rPr lang="en-US" altLang="ru-RU"/>
              <a:t> </a:t>
            </a:r>
            <a:r>
              <a:rPr lang="en-US" altLang="en-US"/>
              <a:t>за</a:t>
            </a:r>
            <a:r>
              <a:rPr lang="en-US" altLang="ru-RU"/>
              <a:t> </a:t>
            </a:r>
            <a:r>
              <a:rPr lang="en-US" altLang="en-US"/>
              <a:t>мужчину</a:t>
            </a:r>
            <a:r>
              <a:rPr lang="en-US" altLang="ru-RU"/>
              <a:t>,</a:t>
            </a:r>
            <a:r>
              <a:rPr lang="" altLang="en-US"/>
              <a:t> 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имеющего</a:t>
            </a:r>
            <a:r>
              <a:rPr lang="en-US" altLang="ru-RU"/>
              <a:t> </a:t>
            </a:r>
            <a:r>
              <a:rPr lang="en-US" altLang="en-US"/>
              <a:t>указанных</a:t>
            </a:r>
            <a:r>
              <a:rPr lang="en-US" altLang="ru-RU"/>
              <a:t> </a:t>
            </a:r>
            <a:r>
              <a:rPr lang="en-US" altLang="en-US"/>
              <a:t>заболеваний</a:t>
            </a:r>
            <a:r>
              <a:rPr lang="en-US" altLang="ru-RU"/>
              <a:t>.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этой</a:t>
            </a:r>
            <a:r>
              <a:rPr lang="en-US" altLang="ru-RU"/>
              <a:t> </a:t>
            </a:r>
            <a:r>
              <a:rPr lang="en-US" altLang="en-US"/>
              <a:t>семье</a:t>
            </a:r>
            <a:r>
              <a:rPr lang="en-US" altLang="ru-RU"/>
              <a:t> </a:t>
            </a:r>
            <a:r>
              <a:rPr lang="en-US" altLang="en-US"/>
              <a:t>родился</a:t>
            </a:r>
            <a:r>
              <a:rPr lang="en-US" altLang="ru-RU"/>
              <a:t> </a:t>
            </a:r>
            <a:r>
              <a:rPr lang="en-US" altLang="en-US"/>
              <a:t>ребёнок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атрофией</a:t>
            </a:r>
            <a:r>
              <a:rPr lang="" altLang="en-US"/>
              <a:t> </a:t>
            </a:r>
            <a:r>
              <a:rPr lang="en-US" altLang="en-US"/>
              <a:t>зрительного</a:t>
            </a:r>
            <a:r>
              <a:rPr lang="en-US" altLang="ru-RU"/>
              <a:t> </a:t>
            </a:r>
            <a:r>
              <a:rPr lang="en-US" altLang="en-US"/>
              <a:t>нерва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дальтонизмом</a:t>
            </a:r>
            <a:r>
              <a:rPr lang="en-US" altLang="ru-RU"/>
              <a:t>. </a:t>
            </a:r>
            <a:r>
              <a:rPr lang="en-US" altLang="en-US"/>
              <a:t>Составьте</a:t>
            </a:r>
            <a:r>
              <a:rPr lang="en-US" altLang="ru-RU"/>
              <a:t> </a:t>
            </a:r>
            <a:r>
              <a:rPr lang="en-US" altLang="en-US"/>
              <a:t>схемы</a:t>
            </a:r>
            <a:r>
              <a:rPr lang="en-US" altLang="ru-RU"/>
              <a:t> </a:t>
            </a:r>
            <a:r>
              <a:rPr lang="en-US" altLang="en-US"/>
              <a:t>решения</a:t>
            </a:r>
            <a:r>
              <a:rPr lang="en-US" altLang="ru-RU"/>
              <a:t> </a:t>
            </a:r>
            <a:r>
              <a:rPr lang="en-US" altLang="en-US"/>
              <a:t>задачи</a:t>
            </a:r>
            <a:r>
              <a:rPr lang="en-US" altLang="ru-RU"/>
              <a:t>. </a:t>
            </a:r>
            <a:r>
              <a:rPr lang="en-US" altLang="en-US"/>
              <a:t>Укажите</a:t>
            </a:r>
            <a:r>
              <a:rPr lang="" altLang="en-US"/>
              <a:t> </a:t>
            </a:r>
            <a:r>
              <a:rPr lang="en-US" altLang="en-US"/>
              <a:t>генотипы</a:t>
            </a:r>
            <a:r>
              <a:rPr lang="en-US" altLang="ru-RU"/>
              <a:t>, </a:t>
            </a:r>
            <a:r>
              <a:rPr lang="en-US" altLang="en-US"/>
              <a:t>фенотипы</a:t>
            </a:r>
            <a:r>
              <a:rPr lang="en-US" altLang="ru-RU"/>
              <a:t> </a:t>
            </a:r>
            <a:r>
              <a:rPr lang="en-US" altLang="en-US"/>
              <a:t>родителей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генотипы</a:t>
            </a:r>
            <a:r>
              <a:rPr lang="en-US" altLang="ru-RU"/>
              <a:t>, </a:t>
            </a:r>
            <a:r>
              <a:rPr lang="en-US" altLang="en-US"/>
              <a:t>фенотипы</a:t>
            </a:r>
            <a:r>
              <a:rPr lang="en-US" altLang="ru-RU"/>
              <a:t>, </a:t>
            </a:r>
            <a:r>
              <a:rPr lang="en-US" altLang="en-US"/>
              <a:t>пол</a:t>
            </a:r>
            <a:r>
              <a:rPr lang="en-US" altLang="ru-RU"/>
              <a:t> </a:t>
            </a:r>
            <a:r>
              <a:rPr lang="en-US" altLang="en-US"/>
              <a:t>возможного</a:t>
            </a:r>
            <a:r>
              <a:rPr lang="" altLang="en-US"/>
              <a:t> </a:t>
            </a:r>
            <a:r>
              <a:rPr lang="en-US" altLang="en-US"/>
              <a:t>потомства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двух</a:t>
            </a:r>
            <a:r>
              <a:rPr lang="en-US" altLang="ru-RU"/>
              <a:t> </a:t>
            </a:r>
            <a:r>
              <a:rPr lang="en-US" altLang="en-US"/>
              <a:t>браках</a:t>
            </a:r>
            <a:r>
              <a:rPr lang="en-US" altLang="ru-RU"/>
              <a:t>. </a:t>
            </a:r>
            <a:r>
              <a:rPr lang="en-US" altLang="en-US"/>
              <a:t>Возможно</a:t>
            </a:r>
            <a:r>
              <a:rPr lang="en-US" altLang="ru-RU"/>
              <a:t> </a:t>
            </a:r>
            <a:r>
              <a:rPr lang="en-US" altLang="en-US"/>
              <a:t>ли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первом</a:t>
            </a:r>
            <a:r>
              <a:rPr lang="en-US" altLang="ru-RU"/>
              <a:t> </a:t>
            </a:r>
            <a:r>
              <a:rPr lang="en-US" altLang="en-US"/>
              <a:t>браке</a:t>
            </a:r>
            <a:r>
              <a:rPr lang="en-US" altLang="ru-RU"/>
              <a:t> </a:t>
            </a:r>
            <a:r>
              <a:rPr lang="en-US" altLang="en-US"/>
              <a:t>рождение</a:t>
            </a:r>
            <a:r>
              <a:rPr lang="en-US" altLang="ru-RU"/>
              <a:t> </a:t>
            </a:r>
            <a:r>
              <a:rPr lang="en-US" altLang="en-US"/>
              <a:t>ребёнка</a:t>
            </a:r>
            <a:r>
              <a:rPr lang="" altLang="en-US"/>
              <a:t> 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атрофией</a:t>
            </a:r>
            <a:r>
              <a:rPr lang="en-US" altLang="ru-RU"/>
              <a:t> </a:t>
            </a:r>
            <a:r>
              <a:rPr lang="en-US" altLang="en-US"/>
              <a:t>зрительного</a:t>
            </a:r>
            <a:r>
              <a:rPr lang="en-US" altLang="ru-RU"/>
              <a:t> </a:t>
            </a:r>
            <a:r>
              <a:rPr lang="en-US" altLang="en-US"/>
              <a:t>нерва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отсутствием</a:t>
            </a:r>
            <a:r>
              <a:rPr lang="en-US" altLang="ru-RU"/>
              <a:t> </a:t>
            </a:r>
            <a:r>
              <a:rPr lang="en-US" altLang="en-US"/>
              <a:t>дальтонизма</a:t>
            </a:r>
            <a:r>
              <a:rPr lang="en-US" altLang="ru-RU"/>
              <a:t>? </a:t>
            </a:r>
            <a:r>
              <a:rPr lang="en-US" altLang="en-US"/>
              <a:t>Ответ</a:t>
            </a:r>
            <a:r>
              <a:rPr lang="en-US" altLang="ru-RU"/>
              <a:t> </a:t>
            </a:r>
            <a:r>
              <a:rPr lang="en-US" altLang="en-US"/>
              <a:t>поясните</a:t>
            </a:r>
            <a:r>
              <a:rPr lang="en-US" altLang="ru-RU"/>
              <a:t>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</TotalTime>
  <Words>352</Words>
  <Application>Microsoft Office PowerPoint</Application>
  <PresentationFormat>Произвольный</PresentationFormat>
  <Paragraphs>21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1_Тема Office</vt:lpstr>
      <vt:lpstr>Фундаментальные свойства любого живого организма. </vt:lpstr>
      <vt:lpstr>                                               Тема урока: Обобщение по теме «Наследственность и изменчивость организмов»  Подготовила и провела:                                                                   Алексеева Г.А.                                                                        учитель биологии   МБОУ «Северная СОШ №2» </vt:lpstr>
      <vt:lpstr>Задачи урока:</vt:lpstr>
      <vt:lpstr>Презентация PowerPoint</vt:lpstr>
      <vt:lpstr>Презентация PowerPoint</vt:lpstr>
      <vt:lpstr>Презентация PowerPoint</vt:lpstr>
      <vt:lpstr>1 группа-логики</vt:lpstr>
      <vt:lpstr>2 группа- аналитики</vt:lpstr>
      <vt:lpstr>3 группа- генетические консультанты</vt:lpstr>
      <vt:lpstr>Текст: «Закономерности изменчивости»</vt:lpstr>
      <vt:lpstr>Домашнее задание: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фундаментальные свойства любого живого организма. </dc:title>
  <dc:creator>2024</dc:creator>
  <cp:lastModifiedBy>User</cp:lastModifiedBy>
  <cp:revision>6</cp:revision>
  <dcterms:created xsi:type="dcterms:W3CDTF">2016-02-26T07:29:02Z</dcterms:created>
  <dcterms:modified xsi:type="dcterms:W3CDTF">2026-05-05T10:17:19Z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050548491A564F90B46F52F7287094C2_13</vt:lpwstr>
  </property>
  <property fmtid="{D5CDD505-2E9C-101B-9397-08002B2CF9AE}" pid="3" name="KSOProductBuildVer">
    <vt:lpwstr>1049-12.2.0.23196</vt:lpwstr>
  </property>
</Properties>
</file>